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Medidas de dispersión para datos no agrupados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Es importante analizar cuán cercanos o lejanos están los datos respecto, por ejemplo, al valor medio. Para determinar esto se recurre a las medidas de dispersión o variabilidad. De esta manera, si dos grupos de datos tienen el mismo centro, éste es más descriptivo para el grupo que presente menor variabilidad.</a:t>
            </a:r>
          </a:p>
          <a:p>
            <a:pPr algn="just"/>
            <a:r>
              <a:rPr lang="es-MX" dirty="0" smtClean="0"/>
              <a:t>Las medidas más importantes son: rango, varianza y desviación estándar.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444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 smtClean="0"/>
                  <a:t>Desviación estándar:</a:t>
                </a:r>
              </a:p>
              <a:p>
                <a:r>
                  <a:rPr lang="es-MX" dirty="0" smtClean="0"/>
                  <a:t>Emplearemos, de forma análoga, la raíz de la varianza: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MX" sz="3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s-MX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MX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MX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s-MX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s-MX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MX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sz="3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s-MX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MX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es-MX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MX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MX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s-MX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s-MX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MX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sSubSup>
                                    <m:sSubSupPr>
                                      <m:ctrlPr>
                                        <a:rPr lang="es-MX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s-MX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MX" sz="3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MX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s-MX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r>
                                <a:rPr lang="es-MX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MX" sz="3200" dirty="0" smtClean="0"/>
              </a:p>
              <a:p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564104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568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Rango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2"/>
                <a:ext cx="10013575" cy="3318936"/>
              </a:xfrm>
            </p:spPr>
            <p:txBody>
              <a:bodyPr/>
              <a:lstStyle/>
              <a:p>
                <a:r>
                  <a:rPr lang="es-MX" dirty="0" smtClean="0"/>
                  <a:t>El rango, a veces también denominado recorrido, es la medida de dispersión más fácil de determinar, ya que sólo depende de dos valores. </a:t>
                </a:r>
              </a:p>
              <a:p>
                <a:r>
                  <a:rPr lang="es-MX" dirty="0" smtClean="0"/>
                  <a:t>Se calcula de la siguiente manera: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s-MX" dirty="0" smtClean="0"/>
              </a:p>
              <a:p>
                <a:r>
                  <a:rPr lang="es-MX" dirty="0" smtClean="0"/>
                  <a:t>Algunas desventajas que presenta el rango son:</a:t>
                </a:r>
              </a:p>
              <a:p>
                <a:pPr lvl="1"/>
                <a:r>
                  <a:rPr lang="es-MX" dirty="0" smtClean="0"/>
                  <a:t>Ignora la distribución de datos, i.e., no considera si es </a:t>
                </a:r>
                <a:r>
                  <a:rPr lang="es-MX" dirty="0" err="1" smtClean="0"/>
                  <a:t>unimodal</a:t>
                </a:r>
                <a:r>
                  <a:rPr lang="es-MX" dirty="0"/>
                  <a:t> </a:t>
                </a:r>
                <a:r>
                  <a:rPr lang="es-MX" dirty="0" smtClean="0"/>
                  <a:t>o multimodal o el sesgo.</a:t>
                </a:r>
              </a:p>
              <a:p>
                <a:pPr lvl="1"/>
                <a:r>
                  <a:rPr lang="es-MX" dirty="0" smtClean="0"/>
                  <a:t>Los valores aberrantes influyen en el valor del rango.</a:t>
                </a:r>
              </a:p>
              <a:p>
                <a:pPr lvl="1"/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2"/>
                <a:ext cx="10013575" cy="3318936"/>
              </a:xfrm>
              <a:blipFill rotWithShape="0">
                <a:blip r:embed="rId2"/>
                <a:stretch>
                  <a:fillRect l="-1096" t="-2936" r="-14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59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Ejercicio: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Calcula los rangos de las siguientes muestras:</a:t>
            </a:r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70983"/>
              </p:ext>
            </p:extLst>
          </p:nvPr>
        </p:nvGraphicFramePr>
        <p:xfrm>
          <a:off x="1573309" y="3180478"/>
          <a:ext cx="7584138" cy="741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56444"/>
                <a:gridCol w="699247"/>
                <a:gridCol w="658906"/>
                <a:gridCol w="712694"/>
                <a:gridCol w="685800"/>
                <a:gridCol w="739588"/>
                <a:gridCol w="712694"/>
                <a:gridCol w="712694"/>
                <a:gridCol w="739589"/>
                <a:gridCol w="7664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Muestra 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2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2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-1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4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6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-2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3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2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4</a:t>
                      </a:r>
                      <a:endParaRPr lang="es-MX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Muestra 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-2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-1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22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Varianza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 smtClean="0"/>
                  <a:t>Es la medida de dispersión más importante, pues tiene como base el promedio aritmético de las desviaciones (distancia de un valor con respecto a la media) elevado al cuadrado.</a:t>
                </a:r>
              </a:p>
              <a:p>
                <a:r>
                  <a:rPr lang="es-MX" dirty="0" smtClean="0"/>
                  <a:t>Para calcular la varianza de la muestra se usa la siguiente fórmula: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s-MX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MX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MX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MX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s-MX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MX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MX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 r="-120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15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Desviación estándar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 smtClean="0"/>
                  <a:t>Es la medida de dispersión más utilizada, ya que el resultado se expresa en las misma unidades que los datos originales. La desviación estándar es la raíz cuadrada de la varianza.</a:t>
                </a:r>
              </a:p>
              <a:p>
                <a:r>
                  <a:rPr lang="es-MX" dirty="0" smtClean="0"/>
                  <a:t>Para calcular la desviación estándar de la muestra: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s-MX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s-MX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MX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MX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s-MX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MX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s-MX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MX" dirty="0" smtClean="0"/>
              </a:p>
              <a:p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 r="-14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09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Para el ejercicio de la encuesta con los litros de refresco que toma una persona al día.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20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Medidas de tendencia central </a:t>
            </a:r>
            <a:br>
              <a:rPr lang="es-MX" dirty="0" smtClean="0"/>
            </a:br>
            <a:r>
              <a:rPr lang="es-MX" dirty="0" smtClean="0"/>
              <a:t>para datos agrupados.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 smtClean="0"/>
                  <a:t>El término datos agrupados se refiere a cuando tenemos los datos divididos en clases y contamos únicamente con la frecuencia de cada una de ellas.</a:t>
                </a:r>
              </a:p>
              <a:p>
                <a:r>
                  <a:rPr lang="es-MX" dirty="0" smtClean="0"/>
                  <a:t>La media aproximada: se obtiene al sumar todos los productos de la frecuencia por la marca de clase y dividir entre el total de datos, es decir: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MX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70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1398494"/>
                <a:ext cx="9601196" cy="4477374"/>
              </a:xfrm>
            </p:spPr>
            <p:txBody>
              <a:bodyPr>
                <a:normAutofit/>
              </a:bodyPr>
              <a:lstStyle/>
              <a:p>
                <a:r>
                  <a:rPr lang="es-MX" dirty="0" smtClean="0"/>
                  <a:t>La mediana aproximada es:</a:t>
                </a:r>
              </a:p>
              <a:p>
                <a:pPr lvl="1"/>
                <a:r>
                  <a:rPr lang="es-MX" dirty="0" smtClean="0"/>
                  <a:t>La marca de clase que esté en la posición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dirty="0" smtClean="0"/>
                  <a:t>, si el número de datos es impar.</a:t>
                </a:r>
              </a:p>
              <a:p>
                <a:pPr lvl="1"/>
                <a:r>
                  <a:rPr lang="es-MX" dirty="0" smtClean="0"/>
                  <a:t>O bien, el promedio de las marcas de clase ubicadas en los lugares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dirty="0" smtClean="0"/>
                  <a:t> 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s-MX" dirty="0" smtClean="0"/>
                  <a:t>, si el número de datos (n) es par.</a:t>
                </a:r>
                <a:endParaRPr lang="es-MX" dirty="0"/>
              </a:p>
              <a:p>
                <a:pPr lvl="1"/>
                <a:r>
                  <a:rPr lang="es-MX" sz="2400" dirty="0" smtClean="0"/>
                  <a:t>Finalmente, la moda aproximada es la marca de clase con la frecuencia más alta.</a:t>
                </a:r>
              </a:p>
              <a:p>
                <a:pPr lvl="1"/>
                <a:r>
                  <a:rPr lang="es-MX" sz="2400" dirty="0" smtClean="0"/>
                  <a:t>Dependiendo de la cantidad de modas que se tienen la muestra será llamada distribución </a:t>
                </a:r>
                <a:r>
                  <a:rPr lang="es-MX" sz="2400" dirty="0" err="1" smtClean="0"/>
                  <a:t>unimodal</a:t>
                </a:r>
                <a:r>
                  <a:rPr lang="es-MX" sz="2400" dirty="0" smtClean="0"/>
                  <a:t>, bimodal o multimodal.</a:t>
                </a:r>
              </a:p>
              <a:p>
                <a:pPr lvl="1"/>
                <a:endParaRPr lang="es-MX" sz="2400" dirty="0" smtClean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1398494"/>
                <a:ext cx="9601196" cy="4477374"/>
              </a:xfrm>
              <a:blipFill rotWithShape="0">
                <a:blip r:embed="rId2"/>
                <a:stretch>
                  <a:fillRect l="-1144" t="-217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03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Medidas de dispersión para datos agrupados.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MX" dirty="0" smtClean="0"/>
                  <a:t>Para determinar la dispersión en una distribución de frecuencias, se revisará el concepto de varianza y desviación estándar aproximadas.</a:t>
                </a:r>
              </a:p>
              <a:p>
                <a:r>
                  <a:rPr lang="es-MX" dirty="0" smtClean="0"/>
                  <a:t>Varianza aproximada: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MX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s-MX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MX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MX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s-MX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bSup>
                                <m:sSubSupPr>
                                  <m:ctrlPr>
                                    <a:rPr lang="es-MX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MX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MX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MX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s-MX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MX" sz="3200" dirty="0" smtClean="0"/>
              </a:p>
              <a:p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5641041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8330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386</Words>
  <Application>Microsoft Office PowerPoint</Application>
  <PresentationFormat>Panorámica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Garamond</vt:lpstr>
      <vt:lpstr>Orgánico</vt:lpstr>
      <vt:lpstr>Medidas de dispersión para datos no agrupados</vt:lpstr>
      <vt:lpstr>Rango</vt:lpstr>
      <vt:lpstr>Ejercicio:</vt:lpstr>
      <vt:lpstr>Varianza</vt:lpstr>
      <vt:lpstr>Desviación estándar</vt:lpstr>
      <vt:lpstr>Ejercicio:</vt:lpstr>
      <vt:lpstr>Medidas de tendencia central  para datos agrupados.</vt:lpstr>
      <vt:lpstr>Presentación de PowerPoint</vt:lpstr>
      <vt:lpstr>Medidas de dispersión para datos agrupados.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de tendencia central para datos agrupados</dc:title>
  <dc:creator>Adrix</dc:creator>
  <cp:lastModifiedBy>Adrix</cp:lastModifiedBy>
  <cp:revision>8</cp:revision>
  <dcterms:created xsi:type="dcterms:W3CDTF">2015-10-05T14:29:23Z</dcterms:created>
  <dcterms:modified xsi:type="dcterms:W3CDTF">2015-10-05T15:59:05Z</dcterms:modified>
</cp:coreProperties>
</file>